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1" r:id="rId3"/>
    <p:sldId id="302" r:id="rId4"/>
    <p:sldId id="299" r:id="rId5"/>
    <p:sldId id="300" r:id="rId6"/>
    <p:sldId id="285" r:id="rId7"/>
    <p:sldId id="288" r:id="rId8"/>
    <p:sldId id="287" r:id="rId9"/>
    <p:sldId id="286" r:id="rId10"/>
    <p:sldId id="291" r:id="rId11"/>
    <p:sldId id="289" r:id="rId12"/>
    <p:sldId id="290" r:id="rId13"/>
    <p:sldId id="278" r:id="rId14"/>
    <p:sldId id="279" r:id="rId15"/>
    <p:sldId id="281" r:id="rId16"/>
    <p:sldId id="283" r:id="rId17"/>
    <p:sldId id="282" r:id="rId18"/>
    <p:sldId id="280" r:id="rId19"/>
    <p:sldId id="256" r:id="rId20"/>
    <p:sldId id="258" r:id="rId21"/>
    <p:sldId id="260" r:id="rId22"/>
    <p:sldId id="259" r:id="rId23"/>
    <p:sldId id="261" r:id="rId24"/>
    <p:sldId id="272" r:id="rId25"/>
    <p:sldId id="268" r:id="rId26"/>
    <p:sldId id="269" r:id="rId27"/>
    <p:sldId id="270" r:id="rId28"/>
    <p:sldId id="266" r:id="rId29"/>
    <p:sldId id="267" r:id="rId30"/>
    <p:sldId id="264" r:id="rId31"/>
    <p:sldId id="296" r:id="rId32"/>
    <p:sldId id="292" r:id="rId33"/>
    <p:sldId id="293" r:id="rId34"/>
    <p:sldId id="297" r:id="rId35"/>
    <p:sldId id="294" r:id="rId36"/>
    <p:sldId id="263" r:id="rId37"/>
    <p:sldId id="295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25" d="100"/>
          <a:sy n="125" d="100"/>
        </p:scale>
        <p:origin x="-14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B28E-2BF8-4A13-8A91-7A8F81344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9B291-BAE1-4EFC-8753-87DF5A96C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B8DBC-C8A6-42B8-A8FF-4AD1BA56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C3C0D-E7D4-4DE8-9A50-AA0F2D10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D0D7-3238-4143-BF70-FA659376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3DEA-01B4-4DFB-848D-94E1AFA4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D616E-7AE4-4E5F-870E-CDB7D2EA2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02A0-0ED9-407E-A3D9-A4D38B02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D5289-11DB-40EC-8DBD-D1FA15F4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18527-FA91-45E8-9327-46F92C80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5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94D5E-2EB3-4FB2-A334-7B89E24DC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145C4-5D80-44D9-92DC-5C81F17A1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7F796-4AF5-4B8C-9806-FA8DF419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0474-DA01-4535-A98C-759747B2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EE6ED-1C78-474D-A616-20DFE4EC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738A-AB03-44F4-860C-37392932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43FF-E7E3-4A3A-806F-90D4DC9E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3F000-1B0D-4935-BCB5-F7FD0AA8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217E-2AB6-4180-AE8A-5467EB1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E5940-B008-4D58-9C04-22EFD89D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3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B069-7AB4-4273-BF9D-0E8A9E7C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197A-C5BF-4890-9FDD-B82DC055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0FAE0-9505-44DF-84B1-BE168DE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5FFE0-0DFB-4897-B0E7-4A374E63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06E5-EA74-4D85-90AB-637B0435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5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D48B-6CA5-4963-A7A6-3A791DB4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9FC78-4E67-4E8E-98F9-B2EE15564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1D64A-D4A5-4F4F-B5D1-B057144FA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95083-CB82-4841-B3AC-1306EF98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18E1F-B2F2-495F-BAB4-A941AB80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342D0-28A6-4131-B6A2-EE05BACE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5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CCCC-6EB9-4BB5-9615-D789750F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3AB9E-6C53-4DF3-A60A-486D1C321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4BCC4-7D8C-4D97-8E75-12CBDDF9E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8B6E3-A4A1-4C00-ADA3-9B903D48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90570-36CD-44A5-A923-DCDC72514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BF162-9388-40E4-872A-EEC9A509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B8B86-75B1-4291-B240-F9477FAE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1BE3F-1985-4E2E-B8E0-47AB065B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2BAD-10EC-4B43-A9C3-A283CE85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37C78-23C3-4008-AC8C-DA97F380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823C8-D5E9-4DA9-A16A-CB01F514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C12C9-FCDB-4FCF-8FA0-BB99E5C9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A3A8D-5770-4D46-878E-BF9E854A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FD658-0CB1-443C-AC68-2DA701BD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A9612-6D7A-4D3D-9B33-E6006561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44F7-F06C-4A61-BDE0-6F89661E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0BF5-A028-44F5-BF82-881BD1DE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32001-F059-4CF0-B9E4-7C3A0D3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B5ED2-F9F5-4C4C-A818-1D05ED03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2203B-5AD2-40D1-A7AD-2C8C0B2A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F2FDF-8A04-4BBE-A34A-4A5758E4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7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D024-467B-4305-BEDE-74E4F60A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43C39-AD4D-40DF-BBD1-AA3C6B6A9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40F3A-D4E8-4376-8008-753ED0715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6185A-0DD4-4255-B236-31A932E8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140DA-2085-4A86-B500-5453635A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C5FAA-01B1-493E-88A3-2998FA66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86051-FDB8-4886-AA8D-32F3ADCB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6077-2577-41D0-8F4C-F3BF1C45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8C8FE-B963-4551-A0F3-14507B0EE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044A3-5D0E-4FD4-A0F4-3E6952DC29B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C9850-EFE3-4901-B738-E81B98ED8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62507-E8C3-468D-BAD0-88BBF75B7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3138C-FD4C-46D5-9905-C7B84DF1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8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290C-D140-4628-BA8A-D004C720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“graphic” vs “clean” </a:t>
            </a:r>
            <a:br>
              <a:rPr lang="en-US" dirty="0"/>
            </a:br>
            <a:r>
              <a:rPr lang="en-US" b="1" dirty="0"/>
              <a:t>PET 4016/4032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4F61-C661-40C3-9637-14CC184B1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4925" cy="4351338"/>
          </a:xfrm>
        </p:spPr>
        <p:txBody>
          <a:bodyPr/>
          <a:lstStyle/>
          <a:p>
            <a:r>
              <a:rPr lang="en-US" dirty="0"/>
              <a:t>DEC 142 GRAPHIC MODE</a:t>
            </a:r>
          </a:p>
          <a:p>
            <a:pPr lvl="1"/>
            <a:r>
              <a:rPr lang="en-US" sz="1200" dirty="0"/>
              <a:t>#define ENABLE_GRAPHIC_MODE </a:t>
            </a:r>
            <a:r>
              <a:rPr lang="en-US" sz="1200" dirty="0" err="1"/>
              <a:t>printf</a:t>
            </a:r>
            <a:r>
              <a:rPr lang="en-US" sz="1200" dirty="0"/>
              <a:t>("\x8E")  </a:t>
            </a:r>
          </a:p>
          <a:p>
            <a:pPr lvl="1"/>
            <a:r>
              <a:rPr lang="en-US" sz="1200" dirty="0"/>
              <a:t>aka UPPER case</a:t>
            </a:r>
          </a:p>
          <a:p>
            <a:pPr lvl="1"/>
            <a:r>
              <a:rPr lang="en-US" sz="1200" dirty="0"/>
              <a:t>Had to use </a:t>
            </a:r>
            <a:r>
              <a:rPr lang="en-US" sz="1200" dirty="0" err="1"/>
              <a:t>printf</a:t>
            </a:r>
            <a:r>
              <a:rPr lang="en-US" sz="1200" dirty="0"/>
              <a:t> instead of  </a:t>
            </a:r>
            <a:r>
              <a:rPr lang="en-US" sz="1200" dirty="0" err="1"/>
              <a:t>cputc</a:t>
            </a:r>
            <a:r>
              <a:rPr lang="en-US" sz="1200" dirty="0"/>
              <a:t> or </a:t>
            </a:r>
            <a:r>
              <a:rPr lang="en-US" sz="1200" dirty="0" err="1"/>
              <a:t>cprintf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#define ENABLE_REVERSE_MODE </a:t>
            </a:r>
            <a:r>
              <a:rPr lang="en-US" sz="1200" dirty="0" err="1"/>
              <a:t>printf</a:t>
            </a:r>
            <a:r>
              <a:rPr lang="en-US" sz="1200" dirty="0"/>
              <a:t>("\x12")</a:t>
            </a:r>
          </a:p>
          <a:p>
            <a:pPr lvl="1"/>
            <a:r>
              <a:rPr lang="en-US" sz="1200" dirty="0"/>
              <a:t>#define ENABLE_REGULAR_MODE </a:t>
            </a:r>
            <a:r>
              <a:rPr lang="en-US" sz="1200" dirty="0" err="1"/>
              <a:t>printf</a:t>
            </a:r>
            <a:r>
              <a:rPr lang="en-US" sz="1200" dirty="0"/>
              <a:t>("\x92")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F09411-B808-4BBC-AA9A-A8FE6A25121E}"/>
              </a:ext>
            </a:extLst>
          </p:cNvPr>
          <p:cNvSpPr txBox="1">
            <a:spLocks/>
          </p:cNvSpPr>
          <p:nvPr/>
        </p:nvSpPr>
        <p:spPr>
          <a:xfrm>
            <a:off x="6238875" y="1825625"/>
            <a:ext cx="5114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 14 CLEAN MODE</a:t>
            </a:r>
          </a:p>
          <a:p>
            <a:pPr lvl="1"/>
            <a:r>
              <a:rPr lang="en-US" sz="1200" dirty="0"/>
              <a:t>#define ENABLE_CLEAN_MODE </a:t>
            </a:r>
            <a:r>
              <a:rPr lang="en-US" sz="1200" dirty="0" err="1"/>
              <a:t>printf</a:t>
            </a:r>
            <a:r>
              <a:rPr lang="en-US" sz="1200" dirty="0"/>
              <a:t>("\x0E")    </a:t>
            </a:r>
          </a:p>
          <a:p>
            <a:pPr lvl="1"/>
            <a:r>
              <a:rPr lang="en-US" sz="1200" dirty="0"/>
              <a:t>aka LOWER case</a:t>
            </a:r>
          </a:p>
          <a:p>
            <a:pPr lvl="1"/>
            <a:r>
              <a:rPr lang="en-US" sz="1200" dirty="0"/>
              <a:t>Had to use </a:t>
            </a:r>
            <a:r>
              <a:rPr lang="en-US" sz="1200" dirty="0" err="1"/>
              <a:t>printf</a:t>
            </a:r>
            <a:r>
              <a:rPr lang="en-US" sz="1200" dirty="0"/>
              <a:t> instead of  </a:t>
            </a:r>
            <a:r>
              <a:rPr lang="en-US" sz="1200" dirty="0" err="1"/>
              <a:t>cputc</a:t>
            </a:r>
            <a:r>
              <a:rPr lang="en-US" sz="1200" dirty="0"/>
              <a:t> or </a:t>
            </a:r>
            <a:r>
              <a:rPr lang="en-US" sz="1200" dirty="0" err="1"/>
              <a:t>cprintf</a:t>
            </a:r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337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E288-0C94-454E-8231-C24370FA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2BD0-1066-4646-94AF-354D0D24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6BDF-243D-4CB6-857B-40161C8C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084D-F3F7-47E0-BC4D-01E49C0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59155-A6C2-4164-B09F-479BD26A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2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E3E9-033F-4E32-B40C-2D10BAD1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5072-B9CF-49C1-AEBE-A0CFAC64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0077-2C56-4AE6-8504-BEE98006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120C-C9A5-42E9-A41A-D2144342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6EC21-7CC1-4935-A964-55015418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DB342-9741-4BEB-B9E6-4F1E2F77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51" y="0"/>
            <a:ext cx="78089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0F409-DD4B-4FE3-8F70-78278C90E68F}"/>
              </a:ext>
            </a:extLst>
          </p:cNvPr>
          <p:cNvSpPr txBox="1"/>
          <p:nvPr/>
        </p:nvSpPr>
        <p:spPr>
          <a:xfrm>
            <a:off x="2355631" y="30133"/>
            <a:ext cx="285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REGULAR (graphic mode)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75235-B95A-4875-AB8E-3707BB58E275}"/>
              </a:ext>
            </a:extLst>
          </p:cNvPr>
          <p:cNvSpPr txBox="1"/>
          <p:nvPr/>
        </p:nvSpPr>
        <p:spPr>
          <a:xfrm>
            <a:off x="8551668" y="30133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REVERSE (graphic mode)</a:t>
            </a:r>
          </a:p>
        </p:txBody>
      </p:sp>
    </p:spTree>
    <p:extLst>
      <p:ext uri="{BB962C8B-B14F-4D97-AF65-F5344CB8AC3E}">
        <p14:creationId xmlns:p14="http://schemas.microsoft.com/office/powerpoint/2010/main" val="78621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B56B-7174-4F36-8022-5AD34A80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3712-8C5B-457C-9037-257EC238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CB2E5-101A-4DFD-A90E-22015E84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89A4D-B006-41B8-A12C-C6B5F438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53" y="0"/>
            <a:ext cx="78089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F406D-624A-44C1-A4FA-975A3C24B35B}"/>
              </a:ext>
            </a:extLst>
          </p:cNvPr>
          <p:cNvSpPr txBox="1"/>
          <p:nvPr/>
        </p:nvSpPr>
        <p:spPr>
          <a:xfrm>
            <a:off x="2355631" y="30133"/>
            <a:ext cx="285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REGULAR (graphic mode)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F566-35A2-4B5F-9986-4597EBF00B2B}"/>
              </a:ext>
            </a:extLst>
          </p:cNvPr>
          <p:cNvSpPr txBox="1"/>
          <p:nvPr/>
        </p:nvSpPr>
        <p:spPr>
          <a:xfrm>
            <a:off x="8551668" y="30133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REVERSE (graphic mode)</a:t>
            </a:r>
          </a:p>
        </p:txBody>
      </p:sp>
    </p:spTree>
    <p:extLst>
      <p:ext uri="{BB962C8B-B14F-4D97-AF65-F5344CB8AC3E}">
        <p14:creationId xmlns:p14="http://schemas.microsoft.com/office/powerpoint/2010/main" val="95178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27A4-E6CF-4530-9513-DB7A36A4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780-86F4-445F-BAE0-941926AC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6D04-E291-46E6-94A5-04AD6119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4295B-1817-49AF-B65B-43E9ADF2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53" y="9525"/>
            <a:ext cx="78089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CB1E4-ED1E-49E6-AFF8-AD8B55904F97}"/>
              </a:ext>
            </a:extLst>
          </p:cNvPr>
          <p:cNvSpPr txBox="1"/>
          <p:nvPr/>
        </p:nvSpPr>
        <p:spPr>
          <a:xfrm>
            <a:off x="2355631" y="30133"/>
            <a:ext cx="285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REGULAR (graphic mode)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518F-279A-4D03-B193-2EF514781A60}"/>
              </a:ext>
            </a:extLst>
          </p:cNvPr>
          <p:cNvSpPr txBox="1"/>
          <p:nvPr/>
        </p:nvSpPr>
        <p:spPr>
          <a:xfrm>
            <a:off x="8551668" y="30133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REVERSE (graphic mode)</a:t>
            </a:r>
          </a:p>
        </p:txBody>
      </p:sp>
    </p:spTree>
    <p:extLst>
      <p:ext uri="{BB962C8B-B14F-4D97-AF65-F5344CB8AC3E}">
        <p14:creationId xmlns:p14="http://schemas.microsoft.com/office/powerpoint/2010/main" val="3691336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7F03-2DC6-4C45-9570-FA68DECB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D1BF-3B25-4C34-99B2-4DDB7CB3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0072D-5BD8-4603-BC74-6D6623C4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349F1-E879-477D-AA2F-4046F057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01" y="0"/>
            <a:ext cx="78089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BABD4-6750-46A1-B896-E452298DDE1D}"/>
              </a:ext>
            </a:extLst>
          </p:cNvPr>
          <p:cNvSpPr txBox="1"/>
          <p:nvPr/>
        </p:nvSpPr>
        <p:spPr>
          <a:xfrm>
            <a:off x="2355631" y="30133"/>
            <a:ext cx="285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REGULAR (graphic mode)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6941E-5482-45E9-BA9C-E30EDA19B6E9}"/>
              </a:ext>
            </a:extLst>
          </p:cNvPr>
          <p:cNvSpPr txBox="1"/>
          <p:nvPr/>
        </p:nvSpPr>
        <p:spPr>
          <a:xfrm>
            <a:off x="8551668" y="30133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REVERSE (graphic mode)</a:t>
            </a:r>
          </a:p>
        </p:txBody>
      </p:sp>
    </p:spTree>
    <p:extLst>
      <p:ext uri="{BB962C8B-B14F-4D97-AF65-F5344CB8AC3E}">
        <p14:creationId xmlns:p14="http://schemas.microsoft.com/office/powerpoint/2010/main" val="290521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97D3-D420-40B4-AE92-FF79D58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9A8B-FF45-4038-BB19-0608B3AE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983E8-1252-4B38-9DC9-7ED92BBA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7B90B-4EE7-4FC4-BFBE-4C7EF112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0"/>
            <a:ext cx="780899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515C1-B742-4684-A8E1-958EE1DB1066}"/>
              </a:ext>
            </a:extLst>
          </p:cNvPr>
          <p:cNvSpPr txBox="1"/>
          <p:nvPr/>
        </p:nvSpPr>
        <p:spPr>
          <a:xfrm>
            <a:off x="2355631" y="30133"/>
            <a:ext cx="285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REGULAR (graphic mode)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61BC2-1D8B-4911-A282-5BFB309CDE01}"/>
              </a:ext>
            </a:extLst>
          </p:cNvPr>
          <p:cNvSpPr txBox="1"/>
          <p:nvPr/>
        </p:nvSpPr>
        <p:spPr>
          <a:xfrm>
            <a:off x="8551668" y="30133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REVERSE (graphic mode)</a:t>
            </a:r>
          </a:p>
        </p:txBody>
      </p:sp>
    </p:spTree>
    <p:extLst>
      <p:ext uri="{BB962C8B-B14F-4D97-AF65-F5344CB8AC3E}">
        <p14:creationId xmlns:p14="http://schemas.microsoft.com/office/powerpoint/2010/main" val="570871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90B9-C11A-4060-96F7-71FBEB3B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is a comparison…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28F9-7040-4F27-8C40-9B22E548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“GRAPHIC MODE” on LEFT,  “REGULAR MODE” on RIGHT</a:t>
            </a:r>
          </a:p>
          <a:p>
            <a:pPr lvl="1"/>
            <a:r>
              <a:rPr lang="en-US" dirty="0"/>
              <a:t>Note difference in text height</a:t>
            </a:r>
          </a:p>
          <a:p>
            <a:pPr lvl="1"/>
            <a:endParaRPr lang="en-US" dirty="0"/>
          </a:p>
          <a:p>
            <a:r>
              <a:rPr lang="en-US" dirty="0"/>
              <a:t>Focused on DECIMAL 160 and greater</a:t>
            </a:r>
          </a:p>
        </p:txBody>
      </p:sp>
    </p:spTree>
    <p:extLst>
      <p:ext uri="{BB962C8B-B14F-4D97-AF65-F5344CB8AC3E}">
        <p14:creationId xmlns:p14="http://schemas.microsoft.com/office/powerpoint/2010/main" val="261510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9449BC-3629-4B3B-BEBE-55E3A071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E365-B8B5-4DE4-A4FD-EDBE714C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0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8F79-E9A2-42C3-822A-CC77A5103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8504D-78FB-4266-8088-31203CBA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304800"/>
            <a:ext cx="6877050" cy="624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857957-86F5-428B-B311-B829AAFF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POKE(53272U,21)</a:t>
            </a:r>
          </a:p>
        </p:txBody>
      </p:sp>
    </p:spTree>
    <p:extLst>
      <p:ext uri="{BB962C8B-B14F-4D97-AF65-F5344CB8AC3E}">
        <p14:creationId xmlns:p14="http://schemas.microsoft.com/office/powerpoint/2010/main" val="282154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E1986E-4C89-4E7F-ACC7-A0D8FEC7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5C5A2-9CB0-46A3-84E5-4FA9F64B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0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8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85CC-8E53-4127-BFD8-A2BE069B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8FB9-385F-4DBC-81EC-AFFA57B1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0C4DC-10FE-4A81-AF5E-E399075F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F3EBC-CC58-4E4F-877C-2127A0E8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35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9801-B25B-4D01-8F6F-AE2B00C8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69D5-7BB0-4BA7-ACBF-401CF126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6D764-6F13-46A1-AEE7-1BD8C4A5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70D92-9D19-41B0-8D08-02CF642A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76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E3BA-9976-48DC-B3D4-A5E777E3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11C9-CFA0-44EA-A2C5-43114B47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73F62-0224-4044-9BF3-39DB360C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443EB-58FD-4C85-B973-B984EF69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0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444B-0B7F-4C58-BFAF-54198271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9852-0739-4FCC-B3EF-0E031B48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459B9F-9163-485B-A49C-5438F64E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25A04-B4DC-4937-B28F-6E00ECC2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D099-04DE-4897-842F-3D711519F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87DBF-7DA4-4C8F-BBE2-4E85DB2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78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8C9B3F-831D-4F18-A556-F6713727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A8102-FBB9-43A8-B641-6CA58D1A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3454-FC62-4B42-82A8-1A5161A8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1CAB6-E389-4E21-83F9-29006C6B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78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D40BF-8171-492D-85FC-070C3A03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E7310-9AF1-4E4C-BE98-C39F9B1D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78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7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20981C-4676-47FE-BDA2-A6207002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25D95-4282-4E04-941B-52FCC8A8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9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97B88-5179-41C4-AF5B-BEB6C8E3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54DDD-53DF-4B3F-B835-A94EEBFB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8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6B15E-A346-477A-938C-D23C93BD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7E2CA6-F0B4-46CB-A86D-3B73551F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POKE(53272U,21)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D51EB-44D1-4E03-847A-DAC745DB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304800"/>
            <a:ext cx="68770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44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290C-D140-4628-BA8A-D004C720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4F61-C661-40C3-9637-14CC184B1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“graphic” mode and “reverse”</a:t>
            </a:r>
          </a:p>
          <a:p>
            <a:pPr lvl="1"/>
            <a:r>
              <a:rPr lang="en-US" dirty="0"/>
              <a:t>Looks like Egyptian hieroglyphs</a:t>
            </a:r>
          </a:p>
        </p:txBody>
      </p:sp>
    </p:spTree>
    <p:extLst>
      <p:ext uri="{BB962C8B-B14F-4D97-AF65-F5344CB8AC3E}">
        <p14:creationId xmlns:p14="http://schemas.microsoft.com/office/powerpoint/2010/main" val="1347135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426F-B8A8-4B75-8885-18FD8F8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Strategies for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333E-0262-4226-83E8-A71A965A3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(n &gt; 0) {  (do-stuff);  --n; }</a:t>
            </a:r>
          </a:p>
          <a:p>
            <a:r>
              <a:rPr lang="en-US" dirty="0"/>
              <a:t>Use table data (for symbols), minimize use of </a:t>
            </a:r>
            <a:r>
              <a:rPr lang="en-US" b="1" dirty="0"/>
              <a:t>switch</a:t>
            </a:r>
          </a:p>
          <a:p>
            <a:r>
              <a:rPr lang="en-US" dirty="0"/>
              <a:t>Balance use of macros vs functions</a:t>
            </a:r>
          </a:p>
          <a:p>
            <a:r>
              <a:rPr lang="en-US" dirty="0" err="1"/>
              <a:t>rand_mod</a:t>
            </a:r>
            <a:r>
              <a:rPr lang="en-US" dirty="0"/>
              <a:t> function instead of % all-over</a:t>
            </a:r>
          </a:p>
          <a:p>
            <a:r>
              <a:rPr lang="en-US" dirty="0"/>
              <a:t>No use of </a:t>
            </a:r>
            <a:r>
              <a:rPr lang="en-US" dirty="0" err="1"/>
              <a:t>conio</a:t>
            </a:r>
            <a:r>
              <a:rPr lang="en-US" dirty="0"/>
              <a:t>, </a:t>
            </a:r>
            <a:r>
              <a:rPr lang="en-US" dirty="0" err="1"/>
              <a:t>stdio</a:t>
            </a:r>
            <a:endParaRPr lang="en-US" dirty="0"/>
          </a:p>
          <a:p>
            <a:pPr lvl="1"/>
            <a:r>
              <a:rPr lang="en-US" dirty="0"/>
              <a:t>Functions only for exactly what is needed</a:t>
            </a:r>
          </a:p>
          <a:p>
            <a:r>
              <a:rPr lang="en-US" dirty="0"/>
              <a:t>Use of system calls</a:t>
            </a:r>
          </a:p>
          <a:p>
            <a:pPr lvl="1"/>
            <a:r>
              <a:rPr lang="en-US" dirty="0" err="1"/>
              <a:t>Clrscr</a:t>
            </a:r>
            <a:endParaRPr lang="en-US" dirty="0"/>
          </a:p>
          <a:p>
            <a:r>
              <a:rPr lang="en-US" dirty="0"/>
              <a:t>Minimum calls to </a:t>
            </a:r>
            <a:r>
              <a:rPr lang="en-US" b="1" dirty="0" err="1"/>
              <a:t>strlen</a:t>
            </a:r>
            <a:r>
              <a:rPr lang="en-US" dirty="0"/>
              <a:t>, use #define LEN macro instead</a:t>
            </a:r>
          </a:p>
        </p:txBody>
      </p:sp>
    </p:spTree>
    <p:extLst>
      <p:ext uri="{BB962C8B-B14F-4D97-AF65-F5344CB8AC3E}">
        <p14:creationId xmlns:p14="http://schemas.microsoft.com/office/powerpoint/2010/main" val="87160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BEC7-83F2-4242-800D-93CF23A4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9E9F-F88C-48B8-B818-3DF8F2FD7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E9DCC-B2CC-4B4C-969D-4CECAB26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525"/>
            <a:ext cx="107156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85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01D-C791-441B-98F6-21EB15F6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A5824-07B6-4D3B-AC34-33D1BC3BF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F6FD4-A1E7-4E50-AE1C-ED872FEFA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525"/>
            <a:ext cx="107156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8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84BA-9E79-4D62-82A8-6F9902F3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6354-BBD7-4AF0-AA3C-F1B4965C1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BC541-C0BA-4F3B-A5B9-EE51796A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221"/>
            <a:ext cx="12192000" cy="22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61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650E-7D49-4303-9B2B-29CE4DE1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9FA1-26CF-4A75-ABAB-DCC789E6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F:\PET\cc65-snapshot-win32\source&gt;..\bin\ld65 --target pet --obj </a:t>
            </a:r>
            <a:r>
              <a:rPr lang="en-US" dirty="0" err="1"/>
              <a:t>main.o</a:t>
            </a:r>
            <a:r>
              <a:rPr lang="en-US" dirty="0"/>
              <a:t> --lib ..\lib\pet.lib -o </a:t>
            </a:r>
            <a:r>
              <a:rPr lang="en-US" dirty="0" err="1"/>
              <a:t>main.out</a:t>
            </a:r>
            <a:endParaRPr lang="en-US" dirty="0"/>
          </a:p>
          <a:p>
            <a:r>
              <a:rPr lang="en-US" dirty="0"/>
              <a:t>ld65: Warning: F:\PET\cc65-snapshot-win32\cfg/pet.cfg(10): Segment 'BSS' overflows memory area 'RAM' by 106 bytes</a:t>
            </a:r>
          </a:p>
          <a:p>
            <a:r>
              <a:rPr lang="en-US" dirty="0"/>
              <a:t>ld65: Error: Cannot generate most of the files due to memory area overflow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7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3B64-1DB1-4C70-AF2D-411682AF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75B8-3DE1-4C12-9437-8852A36FB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7C65E-A078-47EA-96AA-6F2B8CF1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0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524D-4BCB-48F1-A3E5-183F0BFE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0083-19FD-467E-9E3A-DEEFB0855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9B4F4-1472-4DBC-8D41-2BA78715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21" y="121063"/>
            <a:ext cx="9930158" cy="6615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040E8-267F-4C42-B933-D885A3D353D1}"/>
              </a:ext>
            </a:extLst>
          </p:cNvPr>
          <p:cNvSpPr/>
          <p:nvPr/>
        </p:nvSpPr>
        <p:spPr>
          <a:xfrm>
            <a:off x="1762125" y="365125"/>
            <a:ext cx="2000250" cy="5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587409-1B22-4BFC-8EAB-754EF6FCEFD0}"/>
              </a:ext>
            </a:extLst>
          </p:cNvPr>
          <p:cNvSpPr/>
          <p:nvPr/>
        </p:nvSpPr>
        <p:spPr>
          <a:xfrm rot="18440659">
            <a:off x="4248150" y="3933824"/>
            <a:ext cx="600075" cy="3333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5A029C6-3BBC-4018-9929-F35C0E33EB51}"/>
              </a:ext>
            </a:extLst>
          </p:cNvPr>
          <p:cNvSpPr/>
          <p:nvPr/>
        </p:nvSpPr>
        <p:spPr>
          <a:xfrm rot="13749948">
            <a:off x="7753348" y="4044869"/>
            <a:ext cx="600075" cy="3333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7F672E-2DAC-4409-9FCE-CFA434922C99}"/>
              </a:ext>
            </a:extLst>
          </p:cNvPr>
          <p:cNvSpPr/>
          <p:nvPr/>
        </p:nvSpPr>
        <p:spPr>
          <a:xfrm rot="18440659">
            <a:off x="2628900" y="3114673"/>
            <a:ext cx="600075" cy="3333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C1919-FDD3-4484-9EA9-C3A0E92F1102}"/>
              </a:ext>
            </a:extLst>
          </p:cNvPr>
          <p:cNvSpPr txBox="1"/>
          <p:nvPr/>
        </p:nvSpPr>
        <p:spPr>
          <a:xfrm>
            <a:off x="3762375" y="121063"/>
            <a:ext cx="109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B870-56E8-4039-A57A-F94F4112DAC4}"/>
              </a:ext>
            </a:extLst>
          </p:cNvPr>
          <p:cNvSpPr txBox="1"/>
          <p:nvPr/>
        </p:nvSpPr>
        <p:spPr>
          <a:xfrm>
            <a:off x="7143750" y="2246150"/>
            <a:ext cx="15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arrow in flight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A9FA8-4205-42FD-8A23-93800C21415A}"/>
              </a:ext>
            </a:extLst>
          </p:cNvPr>
          <p:cNvSpPr txBox="1"/>
          <p:nvPr/>
        </p:nvSpPr>
        <p:spPr>
          <a:xfrm>
            <a:off x="8047074" y="1204159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drop from a kill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97FBE-F88E-4BF4-8C8C-BDAD0B3F14BF}"/>
              </a:ext>
            </a:extLst>
          </p:cNvPr>
          <p:cNvSpPr txBox="1"/>
          <p:nvPr/>
        </p:nvSpPr>
        <p:spPr>
          <a:xfrm>
            <a:off x="3243459" y="1283320"/>
            <a:ext cx="2329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divinity island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(surrounded by water)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1ABDB7-259B-4FA2-BE25-C440CF9EEE99}"/>
              </a:ext>
            </a:extLst>
          </p:cNvPr>
          <p:cNvCxnSpPr/>
          <p:nvPr/>
        </p:nvCxnSpPr>
        <p:spPr>
          <a:xfrm>
            <a:off x="5934075" y="2505075"/>
            <a:ext cx="111442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6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5B51-FBA3-4E6B-99E5-B6BE8EBE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99EE-699F-4747-95F2-587B5F6E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F8697-2FB3-4095-B521-59D03F6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309562"/>
            <a:ext cx="8943975" cy="62388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5538B7-B4A8-41EB-866C-97849968740C}"/>
              </a:ext>
            </a:extLst>
          </p:cNvPr>
          <p:cNvCxnSpPr/>
          <p:nvPr/>
        </p:nvCxnSpPr>
        <p:spPr>
          <a:xfrm>
            <a:off x="2076450" y="681037"/>
            <a:ext cx="78581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C171F4-6D44-4730-BFFF-99342FAB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1" y="0"/>
            <a:ext cx="780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3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33A4-A252-4BE3-A779-29F6DC9C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POKE(53272U,23)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D0ED-FDD9-4945-9B6D-23CFD611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C4192-1B52-48BC-9E62-BDA24A9B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304800"/>
            <a:ext cx="68770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8F98-F059-49D0-A104-3D1A33F2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34C810-F5E6-47E3-AC2C-72D36815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POKE(53272U,23)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0F232-7391-49E7-8E8B-D1F2A075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304800"/>
            <a:ext cx="68770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3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009-94F5-425A-B43C-8C84FF1C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46C3-1D37-4974-8802-5DFEC0C7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ENABLE_GRAPHIC_MODE;</a:t>
            </a:r>
          </a:p>
          <a:p>
            <a:pPr marL="0" indent="0">
              <a:buNone/>
            </a:pPr>
            <a:r>
              <a:rPr lang="fr-FR" sz="1400" dirty="0"/>
              <a:t>POKEW(59468U,12);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E3F84-4B46-49C8-8C77-124504AB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7CD2E-35EE-4FFD-A2E7-29368936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ENABLE_GRAPHIC_MODE;</a:t>
            </a:r>
          </a:p>
          <a:p>
            <a:pPr marL="0" indent="0">
              <a:buNone/>
            </a:pPr>
            <a:r>
              <a:rPr lang="fr-FR" sz="1400" dirty="0"/>
              <a:t>POKEW(59468U,12);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EE913-5F90-4876-A5CF-C177D9DD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8F7CC-C9E0-4EAA-A4E5-4092E7CB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0D86-2725-426E-872A-432AAC37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86596-5831-4D39-8A80-FC461349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31D1A6-654A-4383-AABE-4607A8E1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ENABLE_GRAPHIC_MODE;</a:t>
            </a:r>
          </a:p>
          <a:p>
            <a:pPr marL="0" indent="0">
              <a:buNone/>
            </a:pPr>
            <a:r>
              <a:rPr lang="fr-FR" sz="1400" dirty="0"/>
              <a:t>POKEW(59468U,14);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155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79AB-500B-4A61-B4FB-D4A08694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EE5A7E-67A5-4497-96AF-3A36C84E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ENABLE_GRAPHIC_MODE;</a:t>
            </a:r>
          </a:p>
          <a:p>
            <a:pPr marL="0" indent="0">
              <a:buNone/>
            </a:pPr>
            <a:r>
              <a:rPr lang="fr-FR" sz="1400" dirty="0"/>
              <a:t>POKEW(59468U,14);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B9411-14C3-41CF-92FE-2D68A67F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1" y="0"/>
            <a:ext cx="7508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36418</TotalTime>
  <Words>422</Words>
  <Application>Microsoft Office PowerPoint</Application>
  <PresentationFormat>Widescreen</PresentationFormat>
  <Paragraphs>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Comparison of “graphic” vs “clean”  PET 4016/4032</vt:lpstr>
      <vt:lpstr>POKE(53272U,21)</vt:lpstr>
      <vt:lpstr>POKE(53272U,21)</vt:lpstr>
      <vt:lpstr>POKE(53272U,23)</vt:lpstr>
      <vt:lpstr>POKE(53272U,23)</vt:lpstr>
      <vt:lpstr>12</vt:lpstr>
      <vt:lpstr>12</vt:lpstr>
      <vt:lpstr>14</vt:lpstr>
      <vt:lpstr>14</vt:lpstr>
      <vt:lpstr>PowerPoint Presentation</vt:lpstr>
      <vt:lpstr>PowerPoint Presentation</vt:lpstr>
      <vt:lpstr>PowerPoint Presentation</vt:lpstr>
      <vt:lpstr>99</vt:lpstr>
      <vt:lpstr>PowerPoint Presentation</vt:lpstr>
      <vt:lpstr>36</vt:lpstr>
      <vt:lpstr>PowerPoint Presentation</vt:lpstr>
      <vt:lpstr>PowerPoint Presentation</vt:lpstr>
      <vt:lpstr>Next is a comparison…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Strategies for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Lewis</dc:creator>
  <cp:lastModifiedBy>Steve Lewis</cp:lastModifiedBy>
  <cp:revision>32</cp:revision>
  <dcterms:created xsi:type="dcterms:W3CDTF">2021-04-05T00:25:36Z</dcterms:created>
  <dcterms:modified xsi:type="dcterms:W3CDTF">2021-05-08T09:04:52Z</dcterms:modified>
</cp:coreProperties>
</file>